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302" r:id="rId2"/>
    <p:sldId id="305" r:id="rId3"/>
    <p:sldId id="319" r:id="rId4"/>
    <p:sldId id="272" r:id="rId5"/>
    <p:sldId id="312" r:id="rId6"/>
    <p:sldId id="313" r:id="rId7"/>
    <p:sldId id="314" r:id="rId8"/>
    <p:sldId id="299" r:id="rId9"/>
    <p:sldId id="275" r:id="rId10"/>
    <p:sldId id="320" r:id="rId11"/>
    <p:sldId id="321" r:id="rId12"/>
    <p:sldId id="322" r:id="rId13"/>
    <p:sldId id="323" r:id="rId14"/>
    <p:sldId id="324" r:id="rId15"/>
    <p:sldId id="325" r:id="rId16"/>
    <p:sldId id="287" r:id="rId17"/>
    <p:sldId id="330" r:id="rId18"/>
    <p:sldId id="288" r:id="rId19"/>
    <p:sldId id="327" r:id="rId20"/>
    <p:sldId id="328" r:id="rId21"/>
    <p:sldId id="276" r:id="rId22"/>
    <p:sldId id="292" r:id="rId23"/>
    <p:sldId id="295" r:id="rId24"/>
    <p:sldId id="296" r:id="rId25"/>
    <p:sldId id="329" r:id="rId26"/>
    <p:sldId id="308" r:id="rId27"/>
    <p:sldId id="318" r:id="rId28"/>
    <p:sldId id="281" r:id="rId29"/>
    <p:sldId id="300" r:id="rId30"/>
    <p:sldId id="301" r:id="rId31"/>
  </p:sldIdLst>
  <p:sldSz cx="12192000" cy="6858000"/>
  <p:notesSz cx="7086600" cy="9372600"/>
  <p:custDataLst>
    <p:tags r:id="rId3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A7BDE9"/>
    <a:srgbClr val="3264C8"/>
    <a:srgbClr val="7F9FDF"/>
    <a:srgbClr val="FFFFFF"/>
    <a:srgbClr val="003399"/>
    <a:srgbClr val="0000FF"/>
    <a:srgbClr val="CCFFCC"/>
    <a:srgbClr val="DFE8F1"/>
    <a:srgbClr val="C8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3073" autoAdjust="0"/>
  </p:normalViewPr>
  <p:slideViewPr>
    <p:cSldViewPr showGuides="1">
      <p:cViewPr>
        <p:scale>
          <a:sx n="100" d="100"/>
          <a:sy n="100" d="100"/>
        </p:scale>
        <p:origin x="324" y="234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2021-04-11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452637"/>
            <a:ext cx="8159850" cy="360363"/>
          </a:xfrm>
        </p:spPr>
        <p:txBody>
          <a:bodyPr vert="horz" lIns="72000" tIns="45720" rIns="7200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CA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, gleiche Grü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5" y="1052736"/>
            <a:ext cx="11232000" cy="4896544"/>
          </a:xfrm>
        </p:spPr>
        <p:txBody>
          <a:bodyPr lIns="72000" rIns="7200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2pPr>
            <a:lvl3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4pPr>
            <a:lvl5pPr>
              <a:lnSpc>
                <a:spcPts val="1600"/>
              </a:lnSpc>
              <a:spcBef>
                <a:spcPts val="600"/>
              </a:spcBef>
              <a:buClr>
                <a:srgbClr val="8996A0"/>
              </a:buClr>
              <a:defRPr sz="1600"/>
            </a:lvl5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45263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427164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45263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296124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79376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36624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45263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425300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45263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8" name="Line 1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479376" y="6381000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4530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79" r:id="rId3"/>
    <p:sldLayoutId id="2147483792" r:id="rId4"/>
    <p:sldLayoutId id="2147483766" r:id="rId5"/>
    <p:sldLayoutId id="2147483768" r:id="rId6"/>
    <p:sldLayoutId id="2147483796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List_of_presidents_of_the_United_States" TargetMode="External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lickcharts.com/sp500" TargetMode="External"/><Relationship Id="rId5" Type="http://schemas.openxmlformats.org/officeDocument/2006/relationships/hyperlink" Target="https://www.slickcharts.com/nasdaq100" TargetMode="Externa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557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Release 8.00  2021-01-05 "Friedrich </a:t>
            </a:r>
            <a:r>
              <a:rPr lang="en-US" sz="1200" dirty="0" err="1">
                <a:solidFill>
                  <a:schemeClr val="bg1"/>
                </a:solidFill>
              </a:rPr>
              <a:t>Dürrenmatt</a:t>
            </a:r>
            <a:r>
              <a:rPr lang="en-US" sz="12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2E38C3-424D-4A15-A6C8-43EC40B0D2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1746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0F2CF6-25F6-49AB-83BD-B3E93D11F7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80" y="27376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196720"/>
            <a:ext cx="1872000" cy="511228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Heterogeneous data integration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86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3404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489028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41245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0605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213253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220454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7806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85261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92462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57269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64470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29277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43679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36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01285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515687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3404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484464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412456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0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132688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84450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56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78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06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92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78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852688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259881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the different sites originate from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026987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78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28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50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78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64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572688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50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22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292688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292688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4366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00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18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94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72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94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08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94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6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44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80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58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66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58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924688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644688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012688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768796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732936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08000" y="5660927"/>
            <a:ext cx="2664296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systems or manually with Excel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20 different files !</a:t>
            </a:r>
          </a:p>
        </p:txBody>
      </p:sp>
      <p:sp>
        <p:nvSpPr>
          <p:cNvPr id="121" name="Flussdiagramm: Zentralspeicher 120">
            <a:extLst>
              <a:ext uri="{FF2B5EF4-FFF2-40B4-BE49-F238E27FC236}">
                <a16:creationId xmlns:a16="http://schemas.microsoft.com/office/drawing/2014/main" id="{8613B740-7362-4085-86FF-EDC4871F3AAC}"/>
              </a:ext>
            </a:extLst>
          </p:cNvPr>
          <p:cNvSpPr/>
          <p:nvPr/>
        </p:nvSpPr>
        <p:spPr>
          <a:xfrm>
            <a:off x="1488000" y="508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01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57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285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573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024000" y="2060704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5952000" y="2060704"/>
            <a:ext cx="266400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FD17F5-6F99-4707-B73D-5DAF7B7DB5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B4P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2876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the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quickly</a:t>
            </a:r>
            <a:r>
              <a:rPr lang="en-US" sz="1400" dirty="0"/>
              <a:t> to 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Be natural</a:t>
            </a:r>
            <a:r>
              <a:rPr lang="en-US" sz="1400" dirty="0"/>
              <a:t> and less cryptic. Giver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Tables</a:t>
            </a:r>
            <a:r>
              <a:rPr lang="en-US" sz="1400" dirty="0"/>
              <a:t> of any size are one of the main data storage models and </a:t>
            </a:r>
            <a:r>
              <a:rPr lang="en-US" sz="1400" dirty="0" err="1"/>
              <a:t>B4P</a:t>
            </a:r>
            <a:r>
              <a:rPr lang="en-US" sz="1400" dirty="0"/>
              <a:t>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bureaucracy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High focus on </a:t>
            </a:r>
            <a:r>
              <a:rPr lang="en-US" sz="1400" b="1" dirty="0">
                <a:solidFill>
                  <a:srgbClr val="003399"/>
                </a:solidFill>
              </a:rPr>
              <a:t>cross-platform portability </a:t>
            </a:r>
            <a:r>
              <a:rPr lang="en-US" sz="1400" dirty="0"/>
              <a:t>(Windows, Linux, MacOS, etc.), enabling to run the same code on different platforms.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B4P output files for </a:t>
            </a:r>
            <a:r>
              <a:rPr lang="en-US" sz="1400" b="1" dirty="0">
                <a:solidFill>
                  <a:srgbClr val="003399"/>
                </a:solidFill>
              </a:rPr>
              <a:t>Excel 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with ca </a:t>
            </a:r>
            <a:r>
              <a:rPr lang="en-US" sz="1400" b="1" dirty="0">
                <a:solidFill>
                  <a:srgbClr val="003399"/>
                </a:solidFill>
              </a:rPr>
              <a:t>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7BB756-4772-4B2A-8D03-904834D48D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language allows you to express yourself easily in plain English to solve the problem. 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053000"/>
            <a:ext cx="11196980" cy="4896544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479376" y="494100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"Think Big" when writing code – and do great things with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FD17F5-6F99-4707-B73D-5DAF7B7DB5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B4P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5639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2 Tables: Problem Statement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340999"/>
            <a:ext cx="3887999" cy="151371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981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1" y="3141032"/>
            <a:ext cx="2664000" cy="194420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480000" y="5157000"/>
            <a:ext cx="11232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A new football club should be created after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contain different acronyms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80000" y="2853000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951" y="1269000"/>
            <a:ext cx="4189049" cy="385495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535584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New 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2" name="Group 23">
            <a:extLst>
              <a:ext uri="{FF2B5EF4-FFF2-40B4-BE49-F238E27FC236}">
                <a16:creationId xmlns:a16="http://schemas.microsoft.com/office/drawing/2014/main" id="{F85FC763-1FBF-4093-B225-D79F6B9C25B9}"/>
              </a:ext>
            </a:extLst>
          </p:cNvPr>
          <p:cNvGrpSpPr/>
          <p:nvPr/>
        </p:nvGrpSpPr>
        <p:grpSpPr>
          <a:xfrm>
            <a:off x="4872000" y="2349000"/>
            <a:ext cx="1974449" cy="1202399"/>
            <a:chOff x="4625551" y="2005520"/>
            <a:chExt cx="1974449" cy="1202399"/>
          </a:xfrm>
        </p:grpSpPr>
        <p:grpSp>
          <p:nvGrpSpPr>
            <p:cNvPr id="23" name="Gruppieren 8">
              <a:extLst>
                <a:ext uri="{FF2B5EF4-FFF2-40B4-BE49-F238E27FC236}">
                  <a16:creationId xmlns:a16="http://schemas.microsoft.com/office/drawing/2014/main" id="{7E7518FD-2037-4177-8A1B-2672B250FEFD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0" name="B4P">
                <a:extLst>
                  <a:ext uri="{FF2B5EF4-FFF2-40B4-BE49-F238E27FC236}">
                    <a16:creationId xmlns:a16="http://schemas.microsoft.com/office/drawing/2014/main" id="{C7CDC852-DED3-4E07-A896-6A52F9858254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1" name="Triangle">
                <a:extLst>
                  <a:ext uri="{FF2B5EF4-FFF2-40B4-BE49-F238E27FC236}">
                    <a16:creationId xmlns:a16="http://schemas.microsoft.com/office/drawing/2014/main" id="{263946F8-732A-42EF-B1ED-1DD30373223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4" name="Gruppieren 20">
              <a:extLst>
                <a:ext uri="{FF2B5EF4-FFF2-40B4-BE49-F238E27FC236}">
                  <a16:creationId xmlns:a16="http://schemas.microsoft.com/office/drawing/2014/main" id="{1CB3CAFA-3ED1-4FBC-8C86-0847DEF50AD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7" name="Rechteck: abgerundete Ecken 14">
                <a:extLst>
                  <a:ext uri="{FF2B5EF4-FFF2-40B4-BE49-F238E27FC236}">
                    <a16:creationId xmlns:a16="http://schemas.microsoft.com/office/drawing/2014/main" id="{6813E270-1208-48E6-BB2F-17F6236B1029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4P">
                <a:extLst>
                  <a:ext uri="{FF2B5EF4-FFF2-40B4-BE49-F238E27FC236}">
                    <a16:creationId xmlns:a16="http://schemas.microsoft.com/office/drawing/2014/main" id="{82628F3A-6863-48A1-8375-17D016BFDA9D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9" name="Triangle">
                <a:extLst>
                  <a:ext uri="{FF2B5EF4-FFF2-40B4-BE49-F238E27FC236}">
                    <a16:creationId xmlns:a16="http://schemas.microsoft.com/office/drawing/2014/main" id="{B26EC17E-5703-4D61-9C43-C8FD3CE3AEC0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5" name="Right Arrow 26">
              <a:extLst>
                <a:ext uri="{FF2B5EF4-FFF2-40B4-BE49-F238E27FC236}">
                  <a16:creationId xmlns:a16="http://schemas.microsoft.com/office/drawing/2014/main" id="{E6F73B7B-F7C1-4292-B82E-C1187251FC43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Right Arrow 27">
              <a:extLst>
                <a:ext uri="{FF2B5EF4-FFF2-40B4-BE49-F238E27FC236}">
                  <a16:creationId xmlns:a16="http://schemas.microsoft.com/office/drawing/2014/main" id="{397EF856-B881-405F-B43F-838C56034E2E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BB8C5F-F81C-445A-B5D9-A777EC45A9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314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56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1989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716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9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213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78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feil: Fünfeck 64">
            <a:extLst>
              <a:ext uri="{FF2B5EF4-FFF2-40B4-BE49-F238E27FC236}">
                <a16:creationId xmlns:a16="http://schemas.microsoft.com/office/drawing/2014/main" id="{7677690F-2825-438D-99CD-CE271A13779E}"/>
              </a:ext>
            </a:extLst>
          </p:cNvPr>
          <p:cNvSpPr/>
          <p:nvPr/>
        </p:nvSpPr>
        <p:spPr>
          <a:xfrm flipH="1">
            <a:off x="6672000" y="1917000"/>
            <a:ext cx="3744000" cy="2304000"/>
          </a:xfrm>
          <a:prstGeom prst="homePlate">
            <a:avLst>
              <a:gd name="adj" fmla="val 68441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4" name="Pfeil: Fünfeck 3">
            <a:extLst>
              <a:ext uri="{FF2B5EF4-FFF2-40B4-BE49-F238E27FC236}">
                <a16:creationId xmlns:a16="http://schemas.microsoft.com/office/drawing/2014/main" id="{1FFD1BFE-0814-4E73-A3C8-9076B49F2A2F}"/>
              </a:ext>
            </a:extLst>
          </p:cNvPr>
          <p:cNvSpPr/>
          <p:nvPr/>
        </p:nvSpPr>
        <p:spPr>
          <a:xfrm>
            <a:off x="1632000" y="1917000"/>
            <a:ext cx="3744000" cy="2304000"/>
          </a:xfrm>
          <a:prstGeom prst="homePlate">
            <a:avLst>
              <a:gd name="adj" fmla="val 68441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Analytics and Execution Engine: Overview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06F6C29-0A12-4C9A-8BC5-EB698990401B}"/>
              </a:ext>
            </a:extLst>
          </p:cNvPr>
          <p:cNvSpPr/>
          <p:nvPr/>
        </p:nvSpPr>
        <p:spPr>
          <a:xfrm>
            <a:off x="4315514" y="2358067"/>
            <a:ext cx="3368857" cy="1385649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236871DE-BD9F-416F-AC34-18EAAD0011DB}"/>
              </a:ext>
            </a:extLst>
          </p:cNvPr>
          <p:cNvSpPr txBox="1"/>
          <p:nvPr/>
        </p:nvSpPr>
        <p:spPr>
          <a:xfrm>
            <a:off x="1992000" y="2905683"/>
            <a:ext cx="924383" cy="30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</a:t>
            </a: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C821B4F5-B605-4C38-A547-BB1B49E6255C}"/>
              </a:ext>
            </a:extLst>
          </p:cNvPr>
          <p:cNvSpPr txBox="1"/>
          <p:nvPr/>
        </p:nvSpPr>
        <p:spPr>
          <a:xfrm>
            <a:off x="1992000" y="2197149"/>
            <a:ext cx="84341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files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3DAAB80C-55BC-4CF3-A2CA-CDBAC3F1F009}"/>
              </a:ext>
            </a:extLst>
          </p:cNvPr>
          <p:cNvSpPr txBox="1"/>
          <p:nvPr/>
        </p:nvSpPr>
        <p:spPr>
          <a:xfrm>
            <a:off x="1992000" y="3633842"/>
            <a:ext cx="85842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Web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DB3E8C4-A338-47F1-92E8-57F27776069C}"/>
              </a:ext>
            </a:extLst>
          </p:cNvPr>
          <p:cNvSpPr txBox="1"/>
          <p:nvPr/>
        </p:nvSpPr>
        <p:spPr>
          <a:xfrm>
            <a:off x="6175123" y="4551511"/>
            <a:ext cx="10923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Programs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1A3D54D4-25CB-4DFC-BBE0-58752B9C4883}"/>
              </a:ext>
            </a:extLst>
          </p:cNvPr>
          <p:cNvSpPr txBox="1"/>
          <p:nvPr/>
        </p:nvSpPr>
        <p:spPr>
          <a:xfrm>
            <a:off x="4476775" y="4551511"/>
            <a:ext cx="118813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2423DD3-F943-4D48-85FC-9C8215A5CE48}"/>
              </a:ext>
            </a:extLst>
          </p:cNvPr>
          <p:cNvSpPr txBox="1"/>
          <p:nvPr/>
        </p:nvSpPr>
        <p:spPr>
          <a:xfrm>
            <a:off x="4584000" y="1341000"/>
            <a:ext cx="28800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rPr lang="en-US" dirty="0" err="1"/>
              <a:t>B4P</a:t>
            </a:r>
            <a:r>
              <a:rPr lang="en-US" dirty="0"/>
              <a:t> Data Integration and</a:t>
            </a:r>
            <a:br>
              <a:rPr lang="en-US" dirty="0"/>
            </a:br>
            <a:r>
              <a:rPr lang="en-US" dirty="0"/>
              <a:t>Analytics Engine</a:t>
            </a:r>
          </a:p>
        </p:txBody>
      </p:sp>
      <p:sp>
        <p:nvSpPr>
          <p:cNvPr id="28" name="Cylinder">
            <a:extLst>
              <a:ext uri="{FF2B5EF4-FFF2-40B4-BE49-F238E27FC236}">
                <a16:creationId xmlns:a16="http://schemas.microsoft.com/office/drawing/2014/main" id="{8AA3741A-96AF-4EF4-B8FE-2C9A91917482}"/>
              </a:ext>
            </a:extLst>
          </p:cNvPr>
          <p:cNvSpPr/>
          <p:nvPr/>
        </p:nvSpPr>
        <p:spPr>
          <a:xfrm>
            <a:off x="3342336" y="2897635"/>
            <a:ext cx="293429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0F4E49F9-24D0-4FC5-9457-64F321013583}"/>
              </a:ext>
            </a:extLst>
          </p:cNvPr>
          <p:cNvSpPr/>
          <p:nvPr/>
        </p:nvSpPr>
        <p:spPr>
          <a:xfrm>
            <a:off x="3252185" y="21330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D8FFC1C0-D9C9-482E-BAF2-8ADFB586AB87}"/>
              </a:ext>
            </a:extLst>
          </p:cNvPr>
          <p:cNvSpPr/>
          <p:nvPr/>
        </p:nvSpPr>
        <p:spPr>
          <a:xfrm>
            <a:off x="3328385" y="2183800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AE72074-EF23-47C1-AEFD-AA7E736EDF8D}"/>
              </a:ext>
            </a:extLst>
          </p:cNvPr>
          <p:cNvSpPr/>
          <p:nvPr/>
        </p:nvSpPr>
        <p:spPr>
          <a:xfrm>
            <a:off x="3417285" y="2234601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FDE704CC-92A1-4107-B733-3B4E586E62FB}"/>
              </a:ext>
            </a:extLst>
          </p:cNvPr>
          <p:cNvSpPr/>
          <p:nvPr/>
        </p:nvSpPr>
        <p:spPr>
          <a:xfrm>
            <a:off x="4872647" y="4138587"/>
            <a:ext cx="396388" cy="370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4" name="World">
            <a:extLst>
              <a:ext uri="{FF2B5EF4-FFF2-40B4-BE49-F238E27FC236}">
                <a16:creationId xmlns:a16="http://schemas.microsoft.com/office/drawing/2014/main" id="{F021997C-839D-4DBB-9A70-8A55A5E0AA71}"/>
              </a:ext>
            </a:extLst>
          </p:cNvPr>
          <p:cNvSpPr/>
          <p:nvPr/>
        </p:nvSpPr>
        <p:spPr>
          <a:xfrm>
            <a:off x="3283764" y="3554639"/>
            <a:ext cx="435973" cy="43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83BEF026-06A0-45D5-81E8-48CB522DC6C5}"/>
              </a:ext>
            </a:extLst>
          </p:cNvPr>
          <p:cNvSpPr txBox="1"/>
          <p:nvPr/>
        </p:nvSpPr>
        <p:spPr>
          <a:xfrm>
            <a:off x="1632000" y="1341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noAutofit/>
          </a:bodyPr>
          <a:lstStyle/>
          <a:p>
            <a:pPr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Complex</a:t>
            </a:r>
          </a:p>
          <a:p>
            <a:pPr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Sources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8F4BD6E5-0894-4151-867C-908F75885BB7}"/>
              </a:ext>
            </a:extLst>
          </p:cNvPr>
          <p:cNvSpPr/>
          <p:nvPr/>
        </p:nvSpPr>
        <p:spPr>
          <a:xfrm flipH="1">
            <a:off x="5062972" y="3734823"/>
            <a:ext cx="2561" cy="31621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435F275B-F63F-4644-86A1-D50A28525A32}"/>
              </a:ext>
            </a:extLst>
          </p:cNvPr>
          <p:cNvSpPr/>
          <p:nvPr/>
        </p:nvSpPr>
        <p:spPr>
          <a:xfrm flipV="1">
            <a:off x="6631289" y="3752203"/>
            <a:ext cx="2561" cy="28886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475FFF56-8B66-452F-9549-8DCE733128E4}"/>
              </a:ext>
            </a:extLst>
          </p:cNvPr>
          <p:cNvSpPr txBox="1"/>
          <p:nvPr/>
        </p:nvSpPr>
        <p:spPr>
          <a:xfrm>
            <a:off x="7536000" y="1341000"/>
            <a:ext cx="2880000" cy="5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noAutofit/>
          </a:bodyPr>
          <a:lstStyle/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Comprehensive Analysis</a:t>
            </a:r>
          </a:p>
          <a:p>
            <a:pPr algn="r">
              <a:defRPr sz="1400">
                <a:solidFill>
                  <a:srgbClr val="535353"/>
                </a:solidFill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Generated  in Seconds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51F1A89-BCA0-460C-99CC-06E188E473DE}"/>
              </a:ext>
            </a:extLst>
          </p:cNvPr>
          <p:cNvSpPr/>
          <p:nvPr/>
        </p:nvSpPr>
        <p:spPr>
          <a:xfrm>
            <a:off x="6470425" y="4095274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88B5600E-39FB-4123-AE8E-55B83964E66B}"/>
              </a:ext>
            </a:extLst>
          </p:cNvPr>
          <p:cNvSpPr/>
          <p:nvPr/>
        </p:nvSpPr>
        <p:spPr>
          <a:xfrm>
            <a:off x="6536133" y="4135763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1394C765-3455-455E-9D27-24C75743AE74}"/>
              </a:ext>
            </a:extLst>
          </p:cNvPr>
          <p:cNvSpPr/>
          <p:nvPr/>
        </p:nvSpPr>
        <p:spPr>
          <a:xfrm>
            <a:off x="6594562" y="4186563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1" name="B4P">
            <a:extLst>
              <a:ext uri="{FF2B5EF4-FFF2-40B4-BE49-F238E27FC236}">
                <a16:creationId xmlns:a16="http://schemas.microsoft.com/office/drawing/2014/main" id="{D764307D-9EF9-44B3-9CD5-0969C0E1AB3C}"/>
              </a:ext>
            </a:extLst>
          </p:cNvPr>
          <p:cNvSpPr txBox="1"/>
          <p:nvPr/>
        </p:nvSpPr>
        <p:spPr>
          <a:xfrm>
            <a:off x="6574083" y="4248659"/>
            <a:ext cx="316752" cy="23083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</a:p>
        </p:txBody>
      </p:sp>
      <p:sp>
        <p:nvSpPr>
          <p:cNvPr id="43" name="Bar Chart">
            <a:extLst>
              <a:ext uri="{FF2B5EF4-FFF2-40B4-BE49-F238E27FC236}">
                <a16:creationId xmlns:a16="http://schemas.microsoft.com/office/drawing/2014/main" id="{2E539F6F-9C1F-4C17-AC44-044794EE8681}"/>
              </a:ext>
            </a:extLst>
          </p:cNvPr>
          <p:cNvSpPr/>
          <p:nvPr/>
        </p:nvSpPr>
        <p:spPr>
          <a:xfrm>
            <a:off x="9639642" y="2844914"/>
            <a:ext cx="369063" cy="36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Line Graph">
            <a:extLst>
              <a:ext uri="{FF2B5EF4-FFF2-40B4-BE49-F238E27FC236}">
                <a16:creationId xmlns:a16="http://schemas.microsoft.com/office/drawing/2014/main" id="{7896D580-56BD-4675-9195-D5AC43ADA9B4}"/>
              </a:ext>
            </a:extLst>
          </p:cNvPr>
          <p:cNvSpPr/>
          <p:nvPr/>
        </p:nvSpPr>
        <p:spPr>
          <a:xfrm>
            <a:off x="9626942" y="3589505"/>
            <a:ext cx="416598" cy="415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catter Graph">
            <a:extLst>
              <a:ext uri="{FF2B5EF4-FFF2-40B4-BE49-F238E27FC236}">
                <a16:creationId xmlns:a16="http://schemas.microsoft.com/office/drawing/2014/main" id="{F6AF3C31-C4EF-43BB-A08C-786119A73AD4}"/>
              </a:ext>
            </a:extLst>
          </p:cNvPr>
          <p:cNvSpPr/>
          <p:nvPr/>
        </p:nvSpPr>
        <p:spPr>
          <a:xfrm>
            <a:off x="9649546" y="2133000"/>
            <a:ext cx="347642" cy="346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9C506DCC-9081-4846-88AF-2F32E750F38E}"/>
              </a:ext>
            </a:extLst>
          </p:cNvPr>
          <p:cNvSpPr txBox="1"/>
          <p:nvPr/>
        </p:nvSpPr>
        <p:spPr>
          <a:xfrm>
            <a:off x="8195647" y="2205000"/>
            <a:ext cx="13647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63A717A5-F7E8-4DE1-A842-C51444D36F72}"/>
              </a:ext>
            </a:extLst>
          </p:cNvPr>
          <p:cNvSpPr txBox="1"/>
          <p:nvPr/>
        </p:nvSpPr>
        <p:spPr>
          <a:xfrm>
            <a:off x="8192378" y="292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browsers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EBD0412-F6B8-4523-AC3C-1B679D040F08}"/>
              </a:ext>
            </a:extLst>
          </p:cNvPr>
          <p:cNvSpPr/>
          <p:nvPr/>
        </p:nvSpPr>
        <p:spPr>
          <a:xfrm>
            <a:off x="4005771" y="2766528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Pfeil: nach rechts 47">
            <a:extLst>
              <a:ext uri="{FF2B5EF4-FFF2-40B4-BE49-F238E27FC236}">
                <a16:creationId xmlns:a16="http://schemas.microsoft.com/office/drawing/2014/main" id="{11E1C9DF-B689-8741-9F99-18AE3C7A0D38}"/>
              </a:ext>
            </a:extLst>
          </p:cNvPr>
          <p:cNvSpPr/>
          <p:nvPr/>
        </p:nvSpPr>
        <p:spPr>
          <a:xfrm>
            <a:off x="7328378" y="2757906"/>
            <a:ext cx="820460" cy="527094"/>
          </a:xfrm>
          <a:prstGeom prst="rightArrow">
            <a:avLst>
              <a:gd name="adj1" fmla="val 66163"/>
              <a:gd name="adj2" fmla="val 67331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076D2205-CCF8-4BEC-9461-8F30A2BAE797}"/>
              </a:ext>
            </a:extLst>
          </p:cNvPr>
          <p:cNvSpPr txBox="1"/>
          <p:nvPr/>
        </p:nvSpPr>
        <p:spPr>
          <a:xfrm>
            <a:off x="8192378" y="3645000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no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outputs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0FA5A38-322D-4DBF-954E-771F03CD47BF}"/>
              </a:ext>
            </a:extLst>
          </p:cNvPr>
          <p:cNvCxnSpPr>
            <a:cxnSpLocks/>
          </p:cNvCxnSpPr>
          <p:nvPr/>
        </p:nvCxnSpPr>
        <p:spPr>
          <a:xfrm>
            <a:off x="1704000" y="5085000"/>
            <a:ext cx="842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">
            <a:extLst>
              <a:ext uri="{FF2B5EF4-FFF2-40B4-BE49-F238E27FC236}">
                <a16:creationId xmlns:a16="http://schemas.microsoft.com/office/drawing/2014/main" id="{6165BFDE-21D5-4C83-8E11-E52757C45210}"/>
              </a:ext>
            </a:extLst>
          </p:cNvPr>
          <p:cNvSpPr/>
          <p:nvPr/>
        </p:nvSpPr>
        <p:spPr>
          <a:xfrm rot="5400000">
            <a:off x="5743041" y="2989959"/>
            <a:ext cx="538348" cy="69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B4P">
            <a:extLst>
              <a:ext uri="{FF2B5EF4-FFF2-40B4-BE49-F238E27FC236}">
                <a16:creationId xmlns:a16="http://schemas.microsoft.com/office/drawing/2014/main" id="{FA69CB53-BDD1-4819-B0E7-7CD4FBAB3746}"/>
              </a:ext>
            </a:extLst>
          </p:cNvPr>
          <p:cNvSpPr txBox="1"/>
          <p:nvPr/>
        </p:nvSpPr>
        <p:spPr>
          <a:xfrm>
            <a:off x="5346365" y="2421000"/>
            <a:ext cx="128977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B734889D-B431-4E73-B9F6-917DC764AA95}"/>
              </a:ext>
            </a:extLst>
          </p:cNvPr>
          <p:cNvSpPr txBox="1"/>
          <p:nvPr/>
        </p:nvSpPr>
        <p:spPr>
          <a:xfrm>
            <a:off x="3216000" y="5229000"/>
            <a:ext cx="5760000" cy="7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Files: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Excel (.xlsx, 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xlsm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CSV/TSV, HTML/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MHTML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XML, JSON, ZIP, text files</a:t>
            </a:r>
          </a:p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Databases: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Exports (SAP,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Filemaker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Oracle, MS Access, Salesforce, etc.)</a:t>
            </a:r>
          </a:p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data: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Internet sources of structured data (web sites, web services)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228024A-8D76-4718-A047-B48653DF6B1F}"/>
              </a:ext>
            </a:extLst>
          </p:cNvPr>
          <p:cNvSpPr txBox="1"/>
          <p:nvPr/>
        </p:nvSpPr>
        <p:spPr>
          <a:xfrm>
            <a:off x="1704000" y="5229000"/>
            <a:ext cx="1296000" cy="7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pPr marL="1165225" indent="-1165225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3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to add style to the Excel file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96E3DA-BF2F-493C-96A8-3922C28E5E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269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269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1989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989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773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4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U.S. Presidents from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124736"/>
            <a:ext cx="3853842" cy="31682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00" y="1485000"/>
            <a:ext cx="5688000" cy="202463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CAAC07-0D4C-474C-91D9-CBB8C9AF5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00" y="3962438"/>
            <a:ext cx="5688000" cy="3467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E031BE2-414B-44CE-B04E-280C30B2969B}"/>
              </a:ext>
            </a:extLst>
          </p:cNvPr>
          <p:cNvSpPr/>
          <p:nvPr/>
        </p:nvSpPr>
        <p:spPr>
          <a:xfrm>
            <a:off x="5999362" y="3717000"/>
            <a:ext cx="3048638" cy="17977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id="{1F1AF0A7-EA8D-4942-B0EA-047321BB97E0}"/>
              </a:ext>
            </a:extLst>
          </p:cNvPr>
          <p:cNvGrpSpPr/>
          <p:nvPr/>
        </p:nvGrpSpPr>
        <p:grpSpPr>
          <a:xfrm>
            <a:off x="4152000" y="2349000"/>
            <a:ext cx="1974449" cy="1202399"/>
            <a:chOff x="4625551" y="2005520"/>
            <a:chExt cx="1974449" cy="1202399"/>
          </a:xfrm>
        </p:grpSpPr>
        <p:grpSp>
          <p:nvGrpSpPr>
            <p:cNvPr id="16" name="Gruppieren 8">
              <a:extLst>
                <a:ext uri="{FF2B5EF4-FFF2-40B4-BE49-F238E27FC236}">
                  <a16:creationId xmlns:a16="http://schemas.microsoft.com/office/drawing/2014/main" id="{60A85A6B-8F9A-4742-B7CE-87B520F851E5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3" name="B4P">
                <a:extLst>
                  <a:ext uri="{FF2B5EF4-FFF2-40B4-BE49-F238E27FC236}">
                    <a16:creationId xmlns:a16="http://schemas.microsoft.com/office/drawing/2014/main" id="{BE3B6DB1-4378-427E-873B-7D12B1B40A38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4" name="Triangle">
                <a:extLst>
                  <a:ext uri="{FF2B5EF4-FFF2-40B4-BE49-F238E27FC236}">
                    <a16:creationId xmlns:a16="http://schemas.microsoft.com/office/drawing/2014/main" id="{C4558518-6738-4D7F-8ADC-B44901DA3E91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7" name="Gruppieren 20">
              <a:extLst>
                <a:ext uri="{FF2B5EF4-FFF2-40B4-BE49-F238E27FC236}">
                  <a16:creationId xmlns:a16="http://schemas.microsoft.com/office/drawing/2014/main" id="{D8FA10F9-EC04-4FAA-A485-A4D04862ECB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0" name="Rechteck: abgerundete Ecken 14">
                <a:extLst>
                  <a:ext uri="{FF2B5EF4-FFF2-40B4-BE49-F238E27FC236}">
                    <a16:creationId xmlns:a16="http://schemas.microsoft.com/office/drawing/2014/main" id="{EEBE0EBE-2186-445E-B903-D5C52FE04B1F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4P">
                <a:extLst>
                  <a:ext uri="{FF2B5EF4-FFF2-40B4-BE49-F238E27FC236}">
                    <a16:creationId xmlns:a16="http://schemas.microsoft.com/office/drawing/2014/main" id="{7CC6FBEC-2667-47B8-9B65-0D84041DB77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2" name="Triangle">
                <a:extLst>
                  <a:ext uri="{FF2B5EF4-FFF2-40B4-BE49-F238E27FC236}">
                    <a16:creationId xmlns:a16="http://schemas.microsoft.com/office/drawing/2014/main" id="{D4182CC0-8043-4AEB-A888-66F49DAF7832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8" name="Right Arrow 26">
              <a:extLst>
                <a:ext uri="{FF2B5EF4-FFF2-40B4-BE49-F238E27FC236}">
                  <a16:creationId xmlns:a16="http://schemas.microsoft.com/office/drawing/2014/main" id="{E7B5A01D-BE18-41D6-9F84-82B1519D069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27">
              <a:extLst>
                <a:ext uri="{FF2B5EF4-FFF2-40B4-BE49-F238E27FC236}">
                  <a16:creationId xmlns:a16="http://schemas.microsoft.com/office/drawing/2014/main" id="{C4AB0D64-C0AD-49F4-BEAD-7300D9BCC0BD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480000" y="4581000"/>
            <a:ext cx="11232000" cy="1656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source: </a:t>
            </a:r>
            <a:r>
              <a:rPr lang="de-CH" sz="1400" dirty="0">
                <a:hlinkClick r:id="rId5"/>
              </a:rPr>
              <a:t>https://en.wikipedia.org/wiki/List_of_presidents_of_the_United_States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Generate a nice table with </a:t>
            </a:r>
            <a:r>
              <a:rPr lang="en-US" sz="1400" b="1" dirty="0">
                <a:solidFill>
                  <a:schemeClr val="tx1"/>
                </a:solidFill>
              </a:rPr>
              <a:t>parties colored differently</a:t>
            </a:r>
          </a:p>
        </p:txBody>
      </p: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91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16 Statements, 0 Loops and 0 Variables to Straighten up the Presidents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125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2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1521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184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198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2565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2709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2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3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450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465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373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56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069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Stock Data (SP 500 and NASDAQ 100) Combined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7" y="1125000"/>
            <a:ext cx="4715559" cy="27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087" y="1125000"/>
            <a:ext cx="4923917" cy="2547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7A6C81-D033-4C1E-85E6-C9A42E7E0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87" y="3933032"/>
            <a:ext cx="4923913" cy="3928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6D4DA5-4A7B-4732-9FEF-8879EE64B7B8}"/>
              </a:ext>
            </a:extLst>
          </p:cNvPr>
          <p:cNvSpPr/>
          <p:nvPr/>
        </p:nvSpPr>
        <p:spPr>
          <a:xfrm>
            <a:off x="6860095" y="3573000"/>
            <a:ext cx="2346495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6" name="Group 23">
            <a:extLst>
              <a:ext uri="{FF2B5EF4-FFF2-40B4-BE49-F238E27FC236}">
                <a16:creationId xmlns:a16="http://schemas.microsoft.com/office/drawing/2014/main" id="{A0E94558-0395-497B-8191-BBE7AD8A7036}"/>
              </a:ext>
            </a:extLst>
          </p:cNvPr>
          <p:cNvGrpSpPr/>
          <p:nvPr/>
        </p:nvGrpSpPr>
        <p:grpSpPr>
          <a:xfrm>
            <a:off x="5016000" y="2349000"/>
            <a:ext cx="1974449" cy="1202399"/>
            <a:chOff x="4625551" y="2005520"/>
            <a:chExt cx="1974449" cy="1202399"/>
          </a:xfrm>
        </p:grpSpPr>
        <p:grpSp>
          <p:nvGrpSpPr>
            <p:cNvPr id="17" name="Gruppieren 8">
              <a:extLst>
                <a:ext uri="{FF2B5EF4-FFF2-40B4-BE49-F238E27FC236}">
                  <a16:creationId xmlns:a16="http://schemas.microsoft.com/office/drawing/2014/main" id="{A5255EB2-F610-4EB2-AFD7-BEAC88A8DE9F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4" name="B4P">
                <a:extLst>
                  <a:ext uri="{FF2B5EF4-FFF2-40B4-BE49-F238E27FC236}">
                    <a16:creationId xmlns:a16="http://schemas.microsoft.com/office/drawing/2014/main" id="{1E1246D7-E7A9-4DD4-809E-EDB323AC6A8F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5" name="Triangle">
                <a:extLst>
                  <a:ext uri="{FF2B5EF4-FFF2-40B4-BE49-F238E27FC236}">
                    <a16:creationId xmlns:a16="http://schemas.microsoft.com/office/drawing/2014/main" id="{319B85EC-4E71-4A3C-B280-E0822D0875E4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uppieren 20">
              <a:extLst>
                <a:ext uri="{FF2B5EF4-FFF2-40B4-BE49-F238E27FC236}">
                  <a16:creationId xmlns:a16="http://schemas.microsoft.com/office/drawing/2014/main" id="{794BF75D-169A-4979-9582-0A9D184935C2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21" name="Rechteck: abgerundete Ecken 14">
                <a:extLst>
                  <a:ext uri="{FF2B5EF4-FFF2-40B4-BE49-F238E27FC236}">
                    <a16:creationId xmlns:a16="http://schemas.microsoft.com/office/drawing/2014/main" id="{60BD8972-3B69-40F4-892A-BDCC59145738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4P">
                <a:extLst>
                  <a:ext uri="{FF2B5EF4-FFF2-40B4-BE49-F238E27FC236}">
                    <a16:creationId xmlns:a16="http://schemas.microsoft.com/office/drawing/2014/main" id="{9F5C0BBC-EE81-4948-8B69-94DC5BA4536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23" name="Triangle">
                <a:extLst>
                  <a:ext uri="{FF2B5EF4-FFF2-40B4-BE49-F238E27FC236}">
                    <a16:creationId xmlns:a16="http://schemas.microsoft.com/office/drawing/2014/main" id="{008E8340-2D22-46F2-B2F6-C7D82753D807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9" name="Right Arrow 26">
              <a:extLst>
                <a:ext uri="{FF2B5EF4-FFF2-40B4-BE49-F238E27FC236}">
                  <a16:creationId xmlns:a16="http://schemas.microsoft.com/office/drawing/2014/main" id="{BA8A6527-1C76-4ADB-BA1E-E2348F80260F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ight Arrow 27">
              <a:extLst>
                <a:ext uri="{FF2B5EF4-FFF2-40B4-BE49-F238E27FC236}">
                  <a16:creationId xmlns:a16="http://schemas.microsoft.com/office/drawing/2014/main" id="{3ACF9083-0313-49E3-B800-34251582E88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480000" y="4725000"/>
            <a:ext cx="11232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source1: </a:t>
            </a:r>
            <a:r>
              <a:rPr lang="de-CH" sz="1400" dirty="0">
                <a:hlinkClick r:id="rId5"/>
              </a:rPr>
              <a:t>https://www.slickcharts.com/nasdaq100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source2: </a:t>
            </a:r>
            <a:r>
              <a:rPr lang="de-CH" sz="1400" dirty="0">
                <a:hlinkClick r:id="rId6"/>
              </a:rPr>
              <a:t>https://www.slickcharts.com/sp500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13 Statements, 1 loop and 1 variable do the Job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4365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Program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additional statements for style and color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053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48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736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70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212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4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1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43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5517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301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077000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4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 err="1">
                <a:solidFill>
                  <a:srgbClr val="2850A0"/>
                </a:solidFill>
              </a:rPr>
              <a:t>B4P</a:t>
            </a:r>
            <a:r>
              <a:rPr lang="en-AE" dirty="0">
                <a:solidFill>
                  <a:srgbClr val="2850A0"/>
                </a:solidFill>
              </a:rPr>
              <a:t>: Beyond Former Performance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CD0E21-040D-405E-95FE-47F7127757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8D655C-865C-4D22-883E-439A0186DC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1016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dirty="0" err="1">
                <a:hlinkClick r:id="rId2"/>
              </a:rPr>
              <a:t>www.b4p.app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7435" y="6164615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Conventional methods do not address challenges of data management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11232624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time-consuming task repeating regularly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Work done (past due date, poor quality)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484784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348880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149080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484784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4869000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28498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133000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260837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285000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340768"/>
            <a:ext cx="540004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1772892"/>
            <a:ext cx="863832" cy="3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133000"/>
            <a:ext cx="72000" cy="2158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1772892"/>
            <a:ext cx="612216" cy="487945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2564904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3609000"/>
            <a:ext cx="2808304" cy="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2780928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2564904"/>
            <a:ext cx="144016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421000"/>
            <a:ext cx="216000" cy="14390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401108"/>
            <a:ext cx="1512088" cy="37245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4521534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3933056"/>
            <a:ext cx="108004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3933000"/>
            <a:ext cx="1296104" cy="58853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3861000"/>
            <a:ext cx="2664296" cy="5401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4773562"/>
            <a:ext cx="1655792" cy="34746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4653136"/>
            <a:ext cx="215852" cy="2158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429000"/>
            <a:ext cx="1512281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is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2996952"/>
            <a:ext cx="1728184" cy="36004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373056"/>
            <a:ext cx="216000" cy="21594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068960"/>
            <a:ext cx="899792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 243">
            <a:extLst>
              <a:ext uri="{FF2B5EF4-FFF2-40B4-BE49-F238E27FC236}">
                <a16:creationId xmlns:a16="http://schemas.microsoft.com/office/drawing/2014/main" id="{942DF992-7F4D-404F-932E-14EF3B898C15}"/>
              </a:ext>
            </a:extLst>
          </p:cNvPr>
          <p:cNvSpPr/>
          <p:nvPr/>
        </p:nvSpPr>
        <p:spPr>
          <a:xfrm>
            <a:off x="2496000" y="5013176"/>
            <a:ext cx="759981" cy="562062"/>
          </a:xfrm>
          <a:custGeom>
            <a:avLst/>
            <a:gdLst>
              <a:gd name="connsiteX0" fmla="*/ 354030 w 759981"/>
              <a:gd name="connsiteY0" fmla="*/ 0 h 562062"/>
              <a:gd name="connsiteX1" fmla="*/ 354030 w 759981"/>
              <a:gd name="connsiteY1" fmla="*/ 58722 h 562062"/>
              <a:gd name="connsiteX2" fmla="*/ 270140 w 759981"/>
              <a:gd name="connsiteY2" fmla="*/ 134223 h 562062"/>
              <a:gd name="connsiteX3" fmla="*/ 1692 w 759981"/>
              <a:gd name="connsiteY3" fmla="*/ 176168 h 562062"/>
              <a:gd name="connsiteX4" fmla="*/ 412753 w 759981"/>
              <a:gd name="connsiteY4" fmla="*/ 251669 h 562062"/>
              <a:gd name="connsiteX5" fmla="*/ 756701 w 759981"/>
              <a:gd name="connsiteY5" fmla="*/ 402671 h 562062"/>
              <a:gd name="connsiteX6" fmla="*/ 203028 w 759981"/>
              <a:gd name="connsiteY6" fmla="*/ 419449 h 562062"/>
              <a:gd name="connsiteX7" fmla="*/ 77193 w 759981"/>
              <a:gd name="connsiteY7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981" h="562062">
                <a:moveTo>
                  <a:pt x="354030" y="0"/>
                </a:moveTo>
                <a:cubicBezTo>
                  <a:pt x="361021" y="18176"/>
                  <a:pt x="368012" y="36352"/>
                  <a:pt x="354030" y="58722"/>
                </a:cubicBezTo>
                <a:cubicBezTo>
                  <a:pt x="340048" y="81092"/>
                  <a:pt x="328863" y="114649"/>
                  <a:pt x="270140" y="134223"/>
                </a:cubicBezTo>
                <a:cubicBezTo>
                  <a:pt x="211417" y="153797"/>
                  <a:pt x="-22077" y="156594"/>
                  <a:pt x="1692" y="176168"/>
                </a:cubicBezTo>
                <a:cubicBezTo>
                  <a:pt x="25461" y="195742"/>
                  <a:pt x="286918" y="213919"/>
                  <a:pt x="412753" y="251669"/>
                </a:cubicBezTo>
                <a:cubicBezTo>
                  <a:pt x="538588" y="289419"/>
                  <a:pt x="791655" y="374708"/>
                  <a:pt x="756701" y="402671"/>
                </a:cubicBezTo>
                <a:cubicBezTo>
                  <a:pt x="721747" y="430634"/>
                  <a:pt x="316279" y="392884"/>
                  <a:pt x="203028" y="419449"/>
                </a:cubicBezTo>
                <a:cubicBezTo>
                  <a:pt x="89777" y="446014"/>
                  <a:pt x="83485" y="504038"/>
                  <a:pt x="77193" y="562062"/>
                </a:cubicBezTo>
              </a:path>
            </a:pathLst>
          </a:cu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2853000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520000" y="2277000"/>
            <a:ext cx="1728000" cy="360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Mistakes Happening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149000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3933000"/>
            <a:ext cx="400200" cy="21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4653056"/>
            <a:ext cx="832200" cy="28794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Problem Statement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Possible Conventional Solutions: Probably not the Best Idea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depending on others, expensive, bothering others repeatedly for approvals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others having difficulties understanding your work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 code and poor performance for tasks if they are not that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can become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will drop significantly when working with high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very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Right Approach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Work with Minimum Efforts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11232624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your automated tasks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Results in consistently high quality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D4966C7-DC0E-4BE7-B01E-FA3FB0C5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6000" y="4931550"/>
            <a:ext cx="882341" cy="1161450"/>
          </a:xfrm>
          <a:prstGeom prst="rect">
            <a:avLst/>
          </a:prstGeom>
        </p:spPr>
      </p:pic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1989000"/>
            <a:ext cx="11448000" cy="2781807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45621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Gather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the raw data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1885781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 &amp;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46437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and align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505219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the work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69621" y="236225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430397" y="2362271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309845" y="2362271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3325941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109797" y="2362271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206373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 some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50077" y="2362271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90133" y="236225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66101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85829" y="2218255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Final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finish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845270" y="2362271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4562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1885781" y="2794255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332594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6610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20637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 your tables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4642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86581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526853" y="2794255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403277" y="3955559"/>
            <a:ext cx="134072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95" name="Pfeil: nach rechts 94">
            <a:extLst>
              <a:ext uri="{FF2B5EF4-FFF2-40B4-BE49-F238E27FC236}">
                <a16:creationId xmlns:a16="http://schemas.microsoft.com/office/drawing/2014/main" id="{F50A8D7A-C001-42D8-9E26-4A23D9B472B0}"/>
              </a:ext>
            </a:extLst>
          </p:cNvPr>
          <p:cNvSpPr/>
          <p:nvPr/>
        </p:nvSpPr>
        <p:spPr>
          <a:xfrm rot="5400000">
            <a:off x="5639547" y="4605453"/>
            <a:ext cx="864000" cy="959094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39547" y="1221453"/>
            <a:ext cx="864000" cy="959094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744000" y="4869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76000" y="5085000"/>
            <a:ext cx="2857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done in seconds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140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 simple syntax: Easy to read, learn, understand and run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Extensive library 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formulation methods 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480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Lean architecture of the engine delivers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various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Matter of seconds, not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: The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rgbClr val="ECF2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479376" y="5589240"/>
            <a:ext cx="11232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</a:t>
            </a:r>
            <a:r>
              <a:rPr lang="en-US" sz="1400" b="1">
                <a:solidFill>
                  <a:schemeClr val="bg1"/>
                </a:solidFill>
              </a:rPr>
              <a:t>supported </a:t>
            </a:r>
            <a:r>
              <a:rPr lang="en-US" sz="1400" b="1" dirty="0">
                <a:solidFill>
                  <a:schemeClr val="bg1"/>
                </a:solidFill>
              </a:rPr>
              <a:t>easily using </a:t>
            </a:r>
            <a:r>
              <a:rPr lang="en-US" sz="1400" b="1">
                <a:solidFill>
                  <a:schemeClr val="bg1"/>
                </a:solidFill>
              </a:rPr>
              <a:t>a B4P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>
                <a:solidFill>
                  <a:schemeClr val="bg1"/>
                </a:solidFill>
              </a:rPr>
              <a:t>library extension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Flussdiagramm: Zentralspeicher 10">
            <a:extLst>
              <a:ext uri="{FF2B5EF4-FFF2-40B4-BE49-F238E27FC236}">
                <a16:creationId xmlns:a16="http://schemas.microsoft.com/office/drawing/2014/main" id="{4D530EB4-9820-413C-8481-FB8BF1F415C5}"/>
              </a:ext>
            </a:extLst>
          </p:cNvPr>
          <p:cNvSpPr/>
          <p:nvPr/>
        </p:nvSpPr>
        <p:spPr>
          <a:xfrm>
            <a:off x="4872000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" name="Flussdiagramm: Zentralspeicher 11">
            <a:extLst>
              <a:ext uri="{FF2B5EF4-FFF2-40B4-BE49-F238E27FC236}">
                <a16:creationId xmlns:a16="http://schemas.microsoft.com/office/drawing/2014/main" id="{E1F651FA-25BD-4293-AE13-10551EF971F0}"/>
              </a:ext>
            </a:extLst>
          </p:cNvPr>
          <p:cNvSpPr/>
          <p:nvPr/>
        </p:nvSpPr>
        <p:spPr>
          <a:xfrm>
            <a:off x="10847976" y="14850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zmclMY7VUi8cOeK9Rr1E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6021</Words>
  <Application>Microsoft Office PowerPoint</Application>
  <PresentationFormat>Breitbild</PresentationFormat>
  <Paragraphs>791</Paragraphs>
  <Slides>30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The Analytics and Execution Engine: Overview</vt:lpstr>
      <vt:lpstr>B4P: Table of Contents</vt:lpstr>
      <vt:lpstr>B4P: The Problem Statement Conventional methods do not address challenges of data management</vt:lpstr>
      <vt:lpstr>B4P: The Problem Statement Possible Conventional Solutions: Probably not the Best Idea</vt:lpstr>
      <vt:lpstr>B4P: The Right Approach Automate your Work with Minimum Efforts</vt:lpstr>
      <vt:lpstr>B4P Table of Contents</vt:lpstr>
      <vt:lpstr>B4P: The Analytics and Execution Engine Based on 14 Years of Experience Solving Problems</vt:lpstr>
      <vt:lpstr>B4P: The Analytics and Execution Engine Supported Data Formats</vt:lpstr>
      <vt:lpstr>B4P Table of Contents</vt:lpstr>
      <vt:lpstr>B4P Real-world Use Case #1 Information interchange between multiple different databases</vt:lpstr>
      <vt:lpstr>B4P Real-world Use Case #2 Heterogeneous data integration from branch offices worldwide</vt:lpstr>
      <vt:lpstr>B4P Real-world Use Case #3 Enriched Business Intelligence</vt:lpstr>
      <vt:lpstr>B4P Table of Contents</vt:lpstr>
      <vt:lpstr>B4P: The Language Key Benefits of a Low-Code Language Approach</vt:lpstr>
      <vt:lpstr>B4P: The Language Language Syntax and Semantics</vt:lpstr>
      <vt:lpstr>B4P Table of Contents</vt:lpstr>
      <vt:lpstr>B4P: Program Example 1 Merging 2 Tables: Problem Statement</vt:lpstr>
      <vt:lpstr>B4P Example: Low-code Solution 8 statements:  load, clean, align semantics, merge, and save</vt:lpstr>
      <vt:lpstr>B4P Example: Low-code Solution 7 additional statements to add style to the Excel file</vt:lpstr>
      <vt:lpstr>B4P: Program Example 2 U.S. Presidents from Wikipedia</vt:lpstr>
      <vt:lpstr>B4P: Program Example 2 16 Statements, 0 Loops and 0 Variables to Straighten up the Presidents</vt:lpstr>
      <vt:lpstr>B4P: Program Example 3 Stock Data (SP 500 and NASDAQ 100) Combined</vt:lpstr>
      <vt:lpstr>B4P: Program Example 3 13 Statements, 1 loop and 1 variable do the Job</vt:lpstr>
      <vt:lpstr>B4P: Program Example 3 8 additional statements for style and color</vt:lpstr>
      <vt:lpstr>B4P  Beyond Former Performance.</vt:lpstr>
      <vt:lpstr>B4P Table of Contents</vt:lpstr>
      <vt:lpstr>B4P: Beyond Former Performance New in Release 8.00</vt:lpstr>
      <vt:lpstr>B4P Use Case Automatic documentation generation for website www.b4p.app</vt:lpstr>
      <vt:lpstr>B4P Use Case Automatic Document Generation for www.b4p.app using B4P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305</cp:revision>
  <cp:lastPrinted>2012-05-04T14:30:29Z</cp:lastPrinted>
  <dcterms:created xsi:type="dcterms:W3CDTF">2016-02-06T20:40:56Z</dcterms:created>
  <dcterms:modified xsi:type="dcterms:W3CDTF">2021-04-11T11:15:48Z</dcterms:modified>
</cp:coreProperties>
</file>